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1" r:id="rId3"/>
    <p:sldId id="262" r:id="rId4"/>
    <p:sldId id="263" r:id="rId5"/>
    <p:sldId id="264" r:id="rId6"/>
    <p:sldId id="258" r:id="rId7"/>
    <p:sldId id="259"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B0C1E38-7F94-416F-876A-3D50A7DB6009}" type="datetimeFigureOut">
              <a:rPr lang="en-US" smtClean="0"/>
              <a:t>4/8/2020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AAEC38-BA00-4E14-AF48-E6291B0429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0C1E38-7F94-416F-876A-3D50A7DB600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B0C1E38-7F94-416F-876A-3D50A7DB6009}" type="datetimeFigureOut">
              <a:rPr lang="en-US" smtClean="0"/>
              <a:t>4/8/2020</a:t>
            </a:fld>
            <a:endParaRPr lang="en-US"/>
          </a:p>
        </p:txBody>
      </p:sp>
      <p:sp>
        <p:nvSpPr>
          <p:cNvPr id="27" name="Slide Number Placeholder 26"/>
          <p:cNvSpPr>
            <a:spLocks noGrp="1"/>
          </p:cNvSpPr>
          <p:nvPr>
            <p:ph type="sldNum" sz="quarter" idx="11"/>
          </p:nvPr>
        </p:nvSpPr>
        <p:spPr/>
        <p:txBody>
          <a:bodyPr rtlCol="0"/>
          <a:lstStyle/>
          <a:p>
            <a:fld id="{AFAAEC38-BA00-4E14-AF48-E6291B04298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B0C1E38-7F94-416F-876A-3D50A7DB6009}" type="datetimeFigureOut">
              <a:rPr lang="en-US" smtClean="0"/>
              <a:t>4/8/2020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FAAEC38-BA00-4E14-AF48-E6291B042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C1E38-7F94-416F-876A-3D50A7DB6009}"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0C1E38-7F94-416F-876A-3D50A7DB600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B0C1E38-7F94-416F-876A-3D50A7DB6009}" type="datetimeFigureOut">
              <a:rPr lang="en-US" smtClean="0"/>
              <a:t>4/8/2020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AAEC38-BA00-4E14-AF48-E6291B0429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2" t="20842" r="17558" b="9729"/>
          <a:stretch/>
        </p:blipFill>
        <p:spPr bwMode="auto">
          <a:xfrm>
            <a:off x="251520" y="86127"/>
            <a:ext cx="8064896" cy="658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اشکالات موجود در پروفایل اساتید و پژوهشگران دانشگاه، مانند شیوه نگارشی متعدد اسامی افراد، ادغام مقالات نویسندگان افراد با اسامی مشابه، اشکال در وابستگی دانشگاهی، دیده نشدن برخی از مقالات افراد و... که موجب می شود شاخص های علم سنجی اشتباه استخراج شود. برای این منظور بایستی مطابق مراحل ذیل پروفایل پژوهشگران را در این پایگاه اصلاح نمود.</a:t>
            </a:r>
            <a:endParaRPr lang="en-US" dirty="0">
              <a:cs typeface="B Nazanin" panose="00000400000000000000" pitchFamily="2" charset="-78"/>
            </a:endParaRPr>
          </a:p>
        </p:txBody>
      </p:sp>
    </p:spTree>
    <p:extLst>
      <p:ext uri="{BB962C8B-B14F-4D97-AF65-F5344CB8AC3E}">
        <p14:creationId xmlns:p14="http://schemas.microsoft.com/office/powerpoint/2010/main" val="323052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1"/>
            <a:r>
              <a:rPr lang="fa-IR" sz="3600" dirty="0">
                <a:cs typeface="B Titr" panose="00000700000000000000" pitchFamily="2" charset="-78"/>
              </a:rPr>
              <a:t>جستجوی پروفایل نویسندگان در پایگاه</a:t>
            </a:r>
            <a:r>
              <a:rPr lang="fa-IR" sz="3600" b="1" dirty="0" smtClean="0"/>
              <a:t> </a:t>
            </a:r>
            <a:r>
              <a:rPr lang="en-US" sz="3600" b="1" dirty="0">
                <a:cs typeface="B Titr" panose="00000700000000000000" pitchFamily="2" charset="-78"/>
              </a:rPr>
              <a:t>Scopus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lgn="just" rtl="1">
              <a:lnSpc>
                <a:spcPct val="150000"/>
              </a:lnSpc>
            </a:pPr>
            <a:r>
              <a:rPr lang="fa-IR" sz="2800" dirty="0" smtClean="0">
                <a:cs typeface="B Nazanin" panose="00000400000000000000" pitchFamily="2" charset="-78"/>
              </a:rPr>
              <a:t>برای </a:t>
            </a:r>
            <a:r>
              <a:rPr lang="fa-IR" sz="2800" dirty="0">
                <a:cs typeface="B Nazanin" panose="00000400000000000000" pitchFamily="2" charset="-78"/>
              </a:rPr>
              <a:t>ورود به پایگاه اطلاعاتی </a:t>
            </a:r>
            <a:r>
              <a:rPr lang="en-US" sz="2800" dirty="0" smtClean="0">
                <a:cs typeface="B Nazanin" panose="00000400000000000000" pitchFamily="2" charset="-78"/>
              </a:rPr>
              <a:t>Scopus</a:t>
            </a:r>
            <a:r>
              <a:rPr lang="fa-IR" sz="2800" dirty="0" smtClean="0">
                <a:cs typeface="B Nazanin" panose="00000400000000000000" pitchFamily="2" charset="-78"/>
              </a:rPr>
              <a:t> از </a:t>
            </a:r>
            <a:r>
              <a:rPr lang="fa-IR" sz="2800" dirty="0">
                <a:cs typeface="B Nazanin" panose="00000400000000000000" pitchFamily="2" charset="-78"/>
              </a:rPr>
              <a:t>طریق </a:t>
            </a:r>
            <a:r>
              <a:rPr lang="fa-IR" sz="2800" dirty="0" smtClean="0">
                <a:cs typeface="B Nazanin" panose="00000400000000000000" pitchFamily="2" charset="-78"/>
              </a:rPr>
              <a:t>آدرس </a:t>
            </a:r>
            <a:r>
              <a:rPr lang="en-US" sz="2800" dirty="0" smtClean="0">
                <a:cs typeface="B Nazanin" panose="00000400000000000000" pitchFamily="2" charset="-78"/>
                <a:hlinkClick r:id="rId2"/>
              </a:rPr>
              <a:t>https</a:t>
            </a:r>
            <a:r>
              <a:rPr lang="en-US" sz="2800" dirty="0">
                <a:cs typeface="B Nazanin" panose="00000400000000000000" pitchFamily="2" charset="-78"/>
                <a:hlinkClick r:id="rId2"/>
              </a:rPr>
              <a:t>://</a:t>
            </a:r>
            <a:r>
              <a:rPr lang="en-US" sz="2800" dirty="0" smtClean="0">
                <a:cs typeface="B Nazanin" panose="00000400000000000000" pitchFamily="2" charset="-78"/>
                <a:hlinkClick r:id="rId2"/>
              </a:rPr>
              <a:t>www.scopus.com</a:t>
            </a:r>
            <a:r>
              <a:rPr lang="fa-IR" sz="2800" dirty="0" smtClean="0">
                <a:cs typeface="B Nazanin" panose="00000400000000000000" pitchFamily="2" charset="-78"/>
              </a:rPr>
              <a:t> اقدام نموده، گزینه</a:t>
            </a:r>
            <a:r>
              <a:rPr lang="fa-IR" sz="2800" dirty="0">
                <a:cs typeface="B Nazanin" panose="00000400000000000000" pitchFamily="2" charset="-78"/>
              </a:rPr>
              <a:t> </a:t>
            </a:r>
            <a:r>
              <a:rPr lang="en-US" sz="2800" dirty="0" smtClean="0">
                <a:cs typeface="B Nazanin" panose="00000400000000000000" pitchFamily="2" charset="-78"/>
              </a:rPr>
              <a:t>Authors</a:t>
            </a:r>
            <a:r>
              <a:rPr lang="en-US" sz="2800" dirty="0">
                <a:cs typeface="B Nazanin" panose="00000400000000000000" pitchFamily="2" charset="-78"/>
              </a:rPr>
              <a:t> </a:t>
            </a:r>
            <a:r>
              <a:rPr lang="fa-IR" sz="2800" dirty="0" smtClean="0">
                <a:cs typeface="B Nazanin" panose="00000400000000000000" pitchFamily="2" charset="-78"/>
              </a:rPr>
              <a:t> را </a:t>
            </a:r>
            <a:r>
              <a:rPr lang="fa-IR" sz="2800" dirty="0">
                <a:cs typeface="B Nazanin" panose="00000400000000000000" pitchFamily="2" charset="-78"/>
              </a:rPr>
              <a:t>انتخاب نموده در باکس </a:t>
            </a:r>
            <a:r>
              <a:rPr lang="en-US" sz="2800" dirty="0" smtClean="0">
                <a:cs typeface="B Nazanin" panose="00000400000000000000" pitchFamily="2" charset="-78"/>
              </a:rPr>
              <a:t>Author </a:t>
            </a:r>
            <a:r>
              <a:rPr lang="en-US" sz="2800" dirty="0">
                <a:cs typeface="B Nazanin" panose="00000400000000000000" pitchFamily="2" charset="-78"/>
              </a:rPr>
              <a:t>last </a:t>
            </a:r>
            <a:r>
              <a:rPr lang="en-US" sz="2800" dirty="0" smtClean="0">
                <a:cs typeface="B Nazanin" panose="00000400000000000000" pitchFamily="2" charset="-78"/>
              </a:rPr>
              <a:t>name</a:t>
            </a:r>
            <a:r>
              <a:rPr lang="en-US" sz="2800" dirty="0">
                <a:cs typeface="B Nazanin" panose="00000400000000000000" pitchFamily="2" charset="-78"/>
              </a:rPr>
              <a:t> </a:t>
            </a:r>
            <a:r>
              <a:rPr lang="fa-IR" sz="2800" dirty="0" smtClean="0">
                <a:cs typeface="B Nazanin" panose="00000400000000000000" pitchFamily="2" charset="-78"/>
              </a:rPr>
              <a:t> نام </a:t>
            </a:r>
            <a:r>
              <a:rPr lang="fa-IR" sz="2800" dirty="0">
                <a:cs typeface="B Nazanin" panose="00000400000000000000" pitchFamily="2" charset="-78"/>
              </a:rPr>
              <a:t>خانوادگی و در باکس </a:t>
            </a:r>
            <a:r>
              <a:rPr lang="en-US" sz="2800" dirty="0" smtClean="0">
                <a:cs typeface="B Nazanin" panose="00000400000000000000" pitchFamily="2" charset="-78"/>
              </a:rPr>
              <a:t>Author </a:t>
            </a:r>
            <a:r>
              <a:rPr lang="en-US" sz="2800" dirty="0">
                <a:cs typeface="B Nazanin" panose="00000400000000000000" pitchFamily="2" charset="-78"/>
              </a:rPr>
              <a:t>first </a:t>
            </a:r>
            <a:r>
              <a:rPr lang="en-US" sz="2800" dirty="0" smtClean="0">
                <a:cs typeface="B Nazanin" panose="00000400000000000000" pitchFamily="2" charset="-78"/>
              </a:rPr>
              <a:t>name</a:t>
            </a:r>
            <a:r>
              <a:rPr lang="fa-IR" sz="2800" dirty="0" smtClean="0">
                <a:cs typeface="B Nazanin" panose="00000400000000000000" pitchFamily="2" charset="-78"/>
              </a:rPr>
              <a:t> حرف </a:t>
            </a:r>
            <a:r>
              <a:rPr lang="fa-IR" sz="2800" dirty="0">
                <a:cs typeface="B Nazanin" panose="00000400000000000000" pitchFamily="2" charset="-78"/>
              </a:rPr>
              <a:t>اول نام کوچک یا شکل کامل نام کوچک درج می شود. می توان در باکس سوم </a:t>
            </a:r>
            <a:r>
              <a:rPr lang="en-US" sz="2800" dirty="0" smtClean="0">
                <a:cs typeface="B Nazanin" panose="00000400000000000000" pitchFamily="2" charset="-78"/>
              </a:rPr>
              <a:t>Affiliation</a:t>
            </a:r>
            <a:r>
              <a:rPr lang="en-US" sz="2800" dirty="0">
                <a:cs typeface="B Nazanin" panose="00000400000000000000" pitchFamily="2" charset="-78"/>
              </a:rPr>
              <a:t> </a:t>
            </a:r>
            <a:r>
              <a:rPr lang="fa-IR" sz="2800" dirty="0" smtClean="0">
                <a:cs typeface="B Nazanin" panose="00000400000000000000" pitchFamily="2" charset="-78"/>
              </a:rPr>
              <a:t> وابستگی </a:t>
            </a:r>
            <a:r>
              <a:rPr lang="fa-IR" sz="2800" dirty="0">
                <a:cs typeface="B Nazanin" panose="00000400000000000000" pitchFamily="2" charset="-78"/>
              </a:rPr>
              <a:t>دانشگاهی را هم قید کرد.</a:t>
            </a:r>
          </a:p>
          <a:p>
            <a:pPr algn="just"/>
            <a:endParaRPr lang="en-US" sz="2800" dirty="0">
              <a:cs typeface="B Nazanin" panose="00000400000000000000" pitchFamily="2" charset="-78"/>
            </a:endParaRPr>
          </a:p>
        </p:txBody>
      </p:sp>
    </p:spTree>
    <p:extLst>
      <p:ext uri="{BB962C8B-B14F-4D97-AF65-F5344CB8AC3E}">
        <p14:creationId xmlns:p14="http://schemas.microsoft.com/office/powerpoint/2010/main" val="381067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ادامه مقدمه اسکوپوس</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لازم </a:t>
            </a:r>
            <a:r>
              <a:rPr lang="fa-IR" dirty="0">
                <a:cs typeface="B Nazanin" panose="00000400000000000000" pitchFamily="2" charset="-78"/>
              </a:rPr>
              <a:t>بذکر است می توان در باکس وابستگی دانشگاهی فقط اسم شهر یا کشور را نیز قید کرد</a:t>
            </a:r>
            <a:r>
              <a:rPr lang="fa-IR" dirty="0" smtClean="0">
                <a:cs typeface="B Nazanin" panose="00000400000000000000" pitchFamily="2" charset="-78"/>
              </a:rPr>
              <a:t>.</a:t>
            </a:r>
            <a:endParaRPr lang="en-US" dirty="0" smtClean="0">
              <a:cs typeface="B Nazanin" panose="00000400000000000000" pitchFamily="2" charset="-78"/>
            </a:endParaRPr>
          </a:p>
          <a:p>
            <a:pPr algn="just" rtl="1"/>
            <a:endParaRPr lang="fa-IR" dirty="0">
              <a:cs typeface="B Nazanin" panose="00000400000000000000" pitchFamily="2" charset="-78"/>
            </a:endParaRPr>
          </a:p>
          <a:p>
            <a:pPr algn="just" rtl="1"/>
            <a:r>
              <a:rPr lang="fa-IR" dirty="0">
                <a:cs typeface="B Nazanin" panose="00000400000000000000" pitchFamily="2" charset="-78"/>
              </a:rPr>
              <a:t>در صورتی که اساتید دارای </a:t>
            </a:r>
            <a:r>
              <a:rPr lang="en-US" dirty="0">
                <a:cs typeface="B Nazanin" panose="00000400000000000000" pitchFamily="2" charset="-78"/>
              </a:rPr>
              <a:t>ID ORCID </a:t>
            </a:r>
            <a:r>
              <a:rPr lang="fa-IR" dirty="0">
                <a:cs typeface="B Nazanin" panose="00000400000000000000" pitchFamily="2" charset="-78"/>
              </a:rPr>
              <a:t>باشد می توان آنرا در باکس مربوطه وارد نمود در چنین مواردی دیگر نیازی به پر کردن سایر باکس ها نمی باشد.</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363015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anose="00000700000000000000" pitchFamily="2" charset="-78"/>
              </a:rPr>
              <a:t>ادامه مقدمه اسکوپوس</a:t>
            </a:r>
            <a:endParaRPr lang="en-US" dirty="0"/>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با توجه به اینکه اسامی نویسندگان در مقالات دارای دو یا چندین نوع نگارشی می باشند. به همین دلیل استفاده از عملگرهای جستجو بسیار مفید است. در پایگاه اسکوپوس می توان از کاراکتر ستاره (*) به جای حرف یا حروفی که به صورت های مختلف نوشته می شوند استفاده کرد.</a:t>
            </a:r>
            <a:endParaRPr lang="en-US" dirty="0">
              <a:cs typeface="B Nazanin" panose="00000400000000000000" pitchFamily="2" charset="-78"/>
            </a:endParaRPr>
          </a:p>
        </p:txBody>
      </p:sp>
    </p:spTree>
    <p:extLst>
      <p:ext uri="{BB962C8B-B14F-4D97-AF65-F5344CB8AC3E}">
        <p14:creationId xmlns:p14="http://schemas.microsoft.com/office/powerpoint/2010/main" val="6878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B Titr" panose="00000700000000000000" pitchFamily="2" charset="-78"/>
              </a:rPr>
              <a:t>نحوه ادغام پروفایل در اسکوپوس</a:t>
            </a:r>
            <a:endParaRPr lang="en-US" sz="3200" dirty="0">
              <a:cs typeface="B Titr" panose="00000700000000000000" pitchFamily="2" charset="-78"/>
            </a:endParaRPr>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28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ادامه نحوه ادغام پروفایل در اسکوپوس</a:t>
            </a:r>
            <a:endParaRPr lang="en-US" dirty="0"/>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923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20653" t="16879" r="20827" b="8531"/>
          <a:stretch/>
        </p:blipFill>
        <p:spPr bwMode="auto">
          <a:xfrm>
            <a:off x="1524000" y="1295400"/>
            <a:ext cx="5461738" cy="48245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219200" y="609600"/>
            <a:ext cx="5766538" cy="584775"/>
          </a:xfrm>
          <a:prstGeom prst="rect">
            <a:avLst/>
          </a:prstGeom>
        </p:spPr>
        <p:txBody>
          <a:bodyPr wrap="square">
            <a:spAutoFit/>
          </a:bodyPr>
          <a:lstStyle/>
          <a:p>
            <a:pPr algn="ctr"/>
            <a:r>
              <a:rPr lang="fa-IR" sz="3200" dirty="0" smtClean="0">
                <a:cs typeface="B Titr" panose="00000700000000000000" pitchFamily="2" charset="-78"/>
              </a:rPr>
              <a:t>ادامه نحوه ادغام پروفایل در اسکوپوس</a:t>
            </a:r>
            <a:endParaRPr lang="en-US" sz="3200" dirty="0"/>
          </a:p>
        </p:txBody>
      </p:sp>
    </p:spTree>
    <p:extLst>
      <p:ext uri="{BB962C8B-B14F-4D97-AF65-F5344CB8AC3E}">
        <p14:creationId xmlns:p14="http://schemas.microsoft.com/office/powerpoint/2010/main" val="3174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cs typeface="B Titr" panose="00000700000000000000" pitchFamily="2" charset="-78"/>
            </a:endParaRPr>
          </a:p>
          <a:p>
            <a:pPr marL="0" indent="0" algn="ctr">
              <a:buNone/>
            </a:pPr>
            <a:endParaRPr lang="en-US" dirty="0">
              <a:cs typeface="B Titr" panose="00000700000000000000" pitchFamily="2" charset="-78"/>
            </a:endParaRPr>
          </a:p>
          <a:p>
            <a:pPr marL="0" indent="0" algn="ctr" rtl="1">
              <a:buNone/>
            </a:pPr>
            <a:r>
              <a:rPr lang="fa-IR" dirty="0">
                <a:cs typeface="B Titr" panose="00000700000000000000" pitchFamily="2" charset="-78"/>
              </a:rPr>
              <a:t>با تشکر از توجه شما </a:t>
            </a:r>
            <a:endParaRPr lang="fa-IR" dirty="0" smtClean="0">
              <a:cs typeface="B Titr" panose="00000700000000000000" pitchFamily="2" charset="-78"/>
            </a:endParaRPr>
          </a:p>
          <a:p>
            <a:pPr marL="0" indent="0" algn="ctr" rtl="1">
              <a:buNone/>
            </a:pPr>
            <a:endParaRPr lang="en-US" dirty="0" smtClean="0">
              <a:cs typeface="B Titr" panose="00000700000000000000" pitchFamily="2" charset="-78"/>
            </a:endParaRPr>
          </a:p>
          <a:p>
            <a:pPr marL="0" indent="0" algn="ctr">
              <a:buNone/>
            </a:pPr>
            <a:r>
              <a:rPr lang="fa-IR" dirty="0" smtClean="0">
                <a:cs typeface="B Titr" panose="00000700000000000000" pitchFamily="2" charset="-78"/>
              </a:rPr>
              <a:t>عزیزی</a:t>
            </a:r>
            <a:endParaRPr lang="en-US" dirty="0" smtClean="0">
              <a:cs typeface="B Titr" panose="00000700000000000000" pitchFamily="2" charset="-78"/>
            </a:endParaRPr>
          </a:p>
          <a:p>
            <a:pPr marL="0" indent="0" algn="ctr">
              <a:buNone/>
            </a:pPr>
            <a:endParaRPr lang="en-US" dirty="0">
              <a:cs typeface="B Titr" panose="00000700000000000000" pitchFamily="2" charset="-78"/>
            </a:endParaRPr>
          </a:p>
        </p:txBody>
      </p:sp>
    </p:spTree>
    <p:extLst>
      <p:ext uri="{BB962C8B-B14F-4D97-AF65-F5344CB8AC3E}">
        <p14:creationId xmlns:p14="http://schemas.microsoft.com/office/powerpoint/2010/main" val="3577098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72</TotalTime>
  <Words>182</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PowerPoint Presentation</vt:lpstr>
      <vt:lpstr>مقدمه</vt:lpstr>
      <vt:lpstr>جستجوی پروفایل نویسندگان در پایگاه Scopus </vt:lpstr>
      <vt:lpstr>ادامه مقدمه اسکوپوس</vt:lpstr>
      <vt:lpstr>ادامه مقدمه اسکوپوس</vt:lpstr>
      <vt:lpstr>نحوه ادغام پروفایل در اسکوپوس</vt:lpstr>
      <vt:lpstr>ادامه نحوه ادغام پروفایل در اسکوپوس</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2019-12-22T05:02:27Z</dcterms:created>
  <dcterms:modified xsi:type="dcterms:W3CDTF">2020-04-08T05:25:03Z</dcterms:modified>
</cp:coreProperties>
</file>